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Лист4!$F$3:$F$21</c:f>
              <c:strCache>
                <c:ptCount val="19"/>
                <c:pt idx="0">
                  <c:v>Жетысуская область</c:v>
                </c:pt>
                <c:pt idx="1">
                  <c:v>г.Шымкент</c:v>
                </c:pt>
                <c:pt idx="2">
                  <c:v>Туркестанская область</c:v>
                </c:pt>
                <c:pt idx="3">
                  <c:v>Кызылординская область</c:v>
                </c:pt>
                <c:pt idx="4">
                  <c:v>Атырауская область</c:v>
                </c:pt>
                <c:pt idx="5">
                  <c:v>Мангистауская область</c:v>
                </c:pt>
                <c:pt idx="6">
                  <c:v>Абайская область</c:v>
                </c:pt>
                <c:pt idx="7">
                  <c:v>Жамбылская область</c:v>
                </c:pt>
                <c:pt idx="8">
                  <c:v>Карагандинская область</c:v>
                </c:pt>
                <c:pt idx="9">
                  <c:v>Акмолинская область</c:v>
                </c:pt>
                <c:pt idx="10">
                  <c:v>ЗКО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Актюбинская область</c:v>
                </c:pt>
                <c:pt idx="18">
                  <c:v>г.Алматы</c:v>
                </c:pt>
              </c:strCache>
            </c:strRef>
          </c:cat>
          <c:val>
            <c:numRef>
              <c:f>Лист4!$G$3:$G$21</c:f>
              <c:numCache>
                <c:formatCode>General</c:formatCode>
                <c:ptCount val="19"/>
                <c:pt idx="0">
                  <c:v>14</c:v>
                </c:pt>
                <c:pt idx="1">
                  <c:v>33</c:v>
                </c:pt>
                <c:pt idx="2">
                  <c:v>39</c:v>
                </c:pt>
                <c:pt idx="3">
                  <c:v>42</c:v>
                </c:pt>
                <c:pt idx="4">
                  <c:v>46</c:v>
                </c:pt>
                <c:pt idx="5">
                  <c:v>48</c:v>
                </c:pt>
                <c:pt idx="6">
                  <c:v>53</c:v>
                </c:pt>
                <c:pt idx="7">
                  <c:v>53</c:v>
                </c:pt>
                <c:pt idx="8">
                  <c:v>59</c:v>
                </c:pt>
                <c:pt idx="9">
                  <c:v>64</c:v>
                </c:pt>
                <c:pt idx="10">
                  <c:v>69</c:v>
                </c:pt>
                <c:pt idx="11">
                  <c:v>80</c:v>
                </c:pt>
                <c:pt idx="12">
                  <c:v>86</c:v>
                </c:pt>
                <c:pt idx="13">
                  <c:v>87</c:v>
                </c:pt>
                <c:pt idx="14">
                  <c:v>87</c:v>
                </c:pt>
                <c:pt idx="15">
                  <c:v>141</c:v>
                </c:pt>
                <c:pt idx="16">
                  <c:v>141</c:v>
                </c:pt>
                <c:pt idx="17">
                  <c:v>159</c:v>
                </c:pt>
                <c:pt idx="18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3-45E1-A8D7-55EB152F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896288"/>
        <c:axId val="1353896768"/>
      </c:barChart>
      <c:catAx>
        <c:axId val="135389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KZ"/>
          </a:p>
        </c:txPr>
        <c:crossAx val="1353896768"/>
        <c:crosses val="autoZero"/>
        <c:auto val="1"/>
        <c:lblAlgn val="ctr"/>
        <c:lblOffset val="100"/>
        <c:noMultiLvlLbl val="0"/>
      </c:catAx>
      <c:valAx>
        <c:axId val="135389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38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  <a:cs typeface="Times New Roman" panose="02020603050405020304" pitchFamily="18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Лист1!$G$117:$G$129</c:f>
              <c:strCache>
                <c:ptCount val="13"/>
                <c:pt idx="0">
                  <c:v>ВКО</c:v>
                </c:pt>
                <c:pt idx="1">
                  <c:v>Кызылординская область</c:v>
                </c:pt>
                <c:pt idx="2">
                  <c:v>Жамбылская область</c:v>
                </c:pt>
                <c:pt idx="3">
                  <c:v>ЗКО</c:v>
                </c:pt>
                <c:pt idx="4">
                  <c:v>Костанайская область</c:v>
                </c:pt>
                <c:pt idx="5">
                  <c:v>Абайская область</c:v>
                </c:pt>
                <c:pt idx="6">
                  <c:v>Акмолинская область</c:v>
                </c:pt>
                <c:pt idx="7">
                  <c:v>г.Алматы</c:v>
                </c:pt>
                <c:pt idx="8">
                  <c:v>Жетысуская область</c:v>
                </c:pt>
                <c:pt idx="9">
                  <c:v>Атырауская область</c:v>
                </c:pt>
                <c:pt idx="10">
                  <c:v>г.Астана</c:v>
                </c:pt>
                <c:pt idx="11">
                  <c:v>Алматинская область</c:v>
                </c:pt>
                <c:pt idx="12">
                  <c:v>Актюбинская область</c:v>
                </c:pt>
              </c:strCache>
            </c:strRef>
          </c:cat>
          <c:val>
            <c:numRef>
              <c:f>Лист1!$H$117:$H$129</c:f>
              <c:numCache>
                <c:formatCode>#,##0</c:formatCode>
                <c:ptCount val="13"/>
                <c:pt idx="0">
                  <c:v>19.649999999999999</c:v>
                </c:pt>
                <c:pt idx="1">
                  <c:v>30.08917696</c:v>
                </c:pt>
                <c:pt idx="2">
                  <c:v>39.317929999999997</c:v>
                </c:pt>
                <c:pt idx="3">
                  <c:v>43.439599999999999</c:v>
                </c:pt>
                <c:pt idx="4">
                  <c:v>49</c:v>
                </c:pt>
                <c:pt idx="5">
                  <c:v>82.122600000000006</c:v>
                </c:pt>
                <c:pt idx="6">
                  <c:v>95.587500000000006</c:v>
                </c:pt>
                <c:pt idx="7">
                  <c:v>151.27619999999999</c:v>
                </c:pt>
                <c:pt idx="8">
                  <c:v>152.5</c:v>
                </c:pt>
                <c:pt idx="9">
                  <c:v>203</c:v>
                </c:pt>
                <c:pt idx="10">
                  <c:v>227.77799999999999</c:v>
                </c:pt>
                <c:pt idx="11">
                  <c:v>255.5</c:v>
                </c:pt>
                <c:pt idx="12">
                  <c:v>599.09576066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C-48EC-82D2-99A5F9880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6837903"/>
        <c:axId val="1296838383"/>
      </c:barChart>
      <c:catAx>
        <c:axId val="129683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6838383"/>
        <c:crosses val="autoZero"/>
        <c:auto val="1"/>
        <c:lblAlgn val="ctr"/>
        <c:lblOffset val="100"/>
        <c:noMultiLvlLbl val="0"/>
      </c:catAx>
      <c:valAx>
        <c:axId val="129683838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9683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Лист1!$C$149:$C$156</c:f>
              <c:strCache>
                <c:ptCount val="8"/>
                <c:pt idx="0">
                  <c:v>АО "Bank RBK"</c:v>
                </c:pt>
                <c:pt idx="1">
                  <c:v>First Heartland Jysan Bank</c:v>
                </c:pt>
                <c:pt idx="2">
                  <c:v>АО "Евразийский банк"</c:v>
                </c:pt>
                <c:pt idx="3">
                  <c:v>АО "Нурбанк"</c:v>
                </c:pt>
                <c:pt idx="4">
                  <c:v>АО «Bereke Bank» </c:v>
                </c:pt>
                <c:pt idx="5">
                  <c:v>АО "Народный Банк Казахстана"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Лист1!$D$149:$D$156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7-44B5-BA57-9566F13A1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4748175"/>
        <c:axId val="1284743375"/>
      </c:barChart>
      <c:catAx>
        <c:axId val="1284748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84743375"/>
        <c:crosses val="autoZero"/>
        <c:auto val="1"/>
        <c:lblAlgn val="ctr"/>
        <c:lblOffset val="100"/>
        <c:noMultiLvlLbl val="0"/>
      </c:catAx>
      <c:valAx>
        <c:axId val="1284743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4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Лист1!$G$153:$G$160</c:f>
              <c:strCache>
                <c:ptCount val="8"/>
                <c:pt idx="0">
                  <c:v>First Heartland Jysan Bank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«Bereke Bank» </c:v>
                </c:pt>
                <c:pt idx="4">
                  <c:v>АО "Евразийский банк"</c:v>
                </c:pt>
                <c:pt idx="5">
                  <c:v>АО "Народный Банк Казахстана"</c:v>
                </c:pt>
                <c:pt idx="6">
                  <c:v>АО "ForteBank"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Лист1!$H$153:$H$160</c:f>
              <c:numCache>
                <c:formatCode>#,##0</c:formatCode>
                <c:ptCount val="8"/>
                <c:pt idx="0">
                  <c:v>8.0725999999999996</c:v>
                </c:pt>
                <c:pt idx="1">
                  <c:v>24.184999999999999</c:v>
                </c:pt>
                <c:pt idx="2">
                  <c:v>38.898000000000003</c:v>
                </c:pt>
                <c:pt idx="3">
                  <c:v>68</c:v>
                </c:pt>
                <c:pt idx="4">
                  <c:v>125</c:v>
                </c:pt>
                <c:pt idx="5">
                  <c:v>194.75753</c:v>
                </c:pt>
                <c:pt idx="6">
                  <c:v>317.006643</c:v>
                </c:pt>
                <c:pt idx="7">
                  <c:v>1172.4369946200002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5-404A-B6C3-7A81A9C54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6840783"/>
        <c:axId val="1296843663"/>
      </c:barChart>
      <c:catAx>
        <c:axId val="12968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6843663"/>
        <c:crosses val="autoZero"/>
        <c:auto val="1"/>
        <c:lblAlgn val="ctr"/>
        <c:lblOffset val="100"/>
        <c:noMultiLvlLbl val="0"/>
      </c:catAx>
      <c:valAx>
        <c:axId val="1296843663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9684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28-4D2A-8252-FA7F29B93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28-4D2A-8252-FA7F29B93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28-4D2A-8252-FA7F29B93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28-4D2A-8252-FA7F29B93C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28-4D2A-8252-FA7F29B93C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28-4D2A-8252-FA7F29B93C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B28-4D2A-8252-FA7F29B93C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B28-4D2A-8252-FA7F29B93CE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B28-4D2A-8252-FA7F29B93CE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B28-4D2A-8252-FA7F29B93CE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B28-4D2A-8252-FA7F29B93CE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B28-4D2A-8252-FA7F29B93CE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B28-4D2A-8252-FA7F29B93CE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B28-4D2A-8252-FA7F29B93CE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B28-4D2A-8252-FA7F29B93CE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B28-4D2A-8252-FA7F29B93CE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B28-4D2A-8252-FA7F29B93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Лист5!$A$25:$A$41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Лист5!$B$25:$B$41</c:f>
              <c:numCache>
                <c:formatCode>0%</c:formatCode>
                <c:ptCount val="17"/>
                <c:pt idx="0">
                  <c:v>3.1861051939867144E-2</c:v>
                </c:pt>
                <c:pt idx="1">
                  <c:v>2.7539464773300294E-3</c:v>
                </c:pt>
                <c:pt idx="2">
                  <c:v>0.13632709862814099</c:v>
                </c:pt>
                <c:pt idx="3">
                  <c:v>3.209047801973551E-3</c:v>
                </c:pt>
                <c:pt idx="4">
                  <c:v>1.5336747936704764E-3</c:v>
                </c:pt>
                <c:pt idx="5">
                  <c:v>9.9106624190114845E-2</c:v>
                </c:pt>
                <c:pt idx="6">
                  <c:v>0.42380636787726789</c:v>
                </c:pt>
                <c:pt idx="7">
                  <c:v>4.8266553493037809E-2</c:v>
                </c:pt>
                <c:pt idx="8">
                  <c:v>8.6635505516012498E-2</c:v>
                </c:pt>
                <c:pt idx="9">
                  <c:v>7.4886117229866602E-3</c:v>
                </c:pt>
                <c:pt idx="10">
                  <c:v>5.2908668776024188E-2</c:v>
                </c:pt>
                <c:pt idx="11">
                  <c:v>1.6335329915020742E-2</c:v>
                </c:pt>
                <c:pt idx="12">
                  <c:v>1.0039613290517498E-2</c:v>
                </c:pt>
                <c:pt idx="13">
                  <c:v>3.0363829607876921E-2</c:v>
                </c:pt>
                <c:pt idx="14">
                  <c:v>1.8524251667231036E-2</c:v>
                </c:pt>
                <c:pt idx="15">
                  <c:v>1.5753165242746527E-2</c:v>
                </c:pt>
                <c:pt idx="16">
                  <c:v>1.5086659060181182E-2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B28-4D2A-8252-FA7F29B9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7095089062126885E-3"/>
          <c:y val="0"/>
          <c:w val="0.3407457557513347"/>
          <c:h val="0.97802351727919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млрд.тенге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Лист4!$F$36:$F$54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Абайская область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Мангистауская область</c:v>
                </c:pt>
                <c:pt idx="7">
                  <c:v>Карагандинская область</c:v>
                </c:pt>
                <c:pt idx="8">
                  <c:v>Костанайская область</c:v>
                </c:pt>
                <c:pt idx="9">
                  <c:v>Жамбылская область</c:v>
                </c:pt>
                <c:pt idx="10">
                  <c:v>СКО</c:v>
                </c:pt>
                <c:pt idx="11">
                  <c:v>ЗКО</c:v>
                </c:pt>
                <c:pt idx="12">
                  <c:v>Акмолинская область</c:v>
                </c:pt>
                <c:pt idx="13">
                  <c:v>Павлодарская область</c:v>
                </c:pt>
                <c:pt idx="14">
                  <c:v>Алматинская область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Лист4!$G$36:$G$54</c:f>
              <c:numCache>
                <c:formatCode>#,##0.00</c:formatCode>
                <c:ptCount val="19"/>
                <c:pt idx="0">
                  <c:v>0.71122791200000002</c:v>
                </c:pt>
                <c:pt idx="1">
                  <c:v>0.78705687328999996</c:v>
                </c:pt>
                <c:pt idx="2">
                  <c:v>1.24490501196</c:v>
                </c:pt>
                <c:pt idx="3">
                  <c:v>1.4090438430000001</c:v>
                </c:pt>
                <c:pt idx="4">
                  <c:v>1.4818826730000001</c:v>
                </c:pt>
                <c:pt idx="5">
                  <c:v>1.67933820445</c:v>
                </c:pt>
                <c:pt idx="6">
                  <c:v>1.71087561242</c:v>
                </c:pt>
                <c:pt idx="7">
                  <c:v>1.9881618274899999</c:v>
                </c:pt>
                <c:pt idx="8">
                  <c:v>1.996082946</c:v>
                </c:pt>
                <c:pt idx="9">
                  <c:v>2.14754427</c:v>
                </c:pt>
                <c:pt idx="10">
                  <c:v>2.4715077139999999</c:v>
                </c:pt>
                <c:pt idx="11">
                  <c:v>2.6760369800000001</c:v>
                </c:pt>
                <c:pt idx="12">
                  <c:v>2.6918762479999998</c:v>
                </c:pt>
                <c:pt idx="13">
                  <c:v>3.0288198176800005</c:v>
                </c:pt>
                <c:pt idx="14">
                  <c:v>3.2331213088099999</c:v>
                </c:pt>
                <c:pt idx="15">
                  <c:v>3.8761526586700001</c:v>
                </c:pt>
                <c:pt idx="16">
                  <c:v>4.3152872069999999</c:v>
                </c:pt>
                <c:pt idx="17">
                  <c:v>5.2855212415100006</c:v>
                </c:pt>
                <c:pt idx="18">
                  <c:v>9.8466980870900009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D-4A40-9D23-3CB8B7B3A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064752"/>
        <c:axId val="1357063312"/>
      </c:barChart>
      <c:catAx>
        <c:axId val="135706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7063312"/>
        <c:crosses val="autoZero"/>
        <c:auto val="1"/>
        <c:lblAlgn val="ctr"/>
        <c:lblOffset val="100"/>
        <c:noMultiLvlLbl val="0"/>
      </c:catAx>
      <c:valAx>
        <c:axId val="135706331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5706475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Лист4!$F$61:$F$82</c:f>
              <c:strCache>
                <c:ptCount val="22"/>
                <c:pt idx="0">
                  <c:v>АО "Qazaq Banki"</c:v>
                </c:pt>
                <c:pt idx="1">
                  <c:v>МФО МиГ Кредит Астана</c:v>
                </c:pt>
                <c:pt idx="2">
                  <c:v>АО "Фридом Банк Казахстан"</c:v>
                </c:pt>
                <c:pt idx="3">
                  <c:v>ТОО МФО "Almaty"</c:v>
                </c:pt>
                <c:pt idx="4">
                  <c:v>МФО РИЦ Кызылорда</c:v>
                </c:pt>
                <c:pt idx="5">
                  <c:v>АО «Шинхан Банк Казахстан»</c:v>
                </c:pt>
                <c:pt idx="6">
                  <c:v>АО "AsiaCredit Bank</c:v>
                </c:pt>
                <c:pt idx="7">
                  <c:v>АО «Tengri Bank»</c:v>
                </c:pt>
                <c:pt idx="8">
                  <c:v>АО " Банк Астана-Финанс"</c:v>
                </c:pt>
                <c:pt idx="9">
                  <c:v>АО "Банк Kassa Nova"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"Народный Банк Казахстана"</c:v>
                </c:pt>
                <c:pt idx="13">
                  <c:v>АО "Евразийский банк"</c:v>
                </c:pt>
                <c:pt idx="14">
                  <c:v>АО "Банк "Bank RBK"</c:v>
                </c:pt>
                <c:pt idx="15">
                  <c:v>АО ДБ "Альфа Банк"</c:v>
                </c:pt>
                <c:pt idx="16">
                  <c:v>АО "ForteBank"</c:v>
                </c:pt>
                <c:pt idx="17">
                  <c:v>АО "Нурбанк"</c:v>
                </c:pt>
                <c:pt idx="18">
                  <c:v>АО "First Heartland Jusan Bank"</c:v>
                </c:pt>
                <c:pt idx="19">
                  <c:v>АО "АТФБанк"</c:v>
                </c:pt>
                <c:pt idx="20">
                  <c:v>АО «Bereke Bank»</c:v>
                </c:pt>
                <c:pt idx="21">
                  <c:v>АО "Банк ЦентрКредит"</c:v>
                </c:pt>
              </c:strCache>
            </c:strRef>
          </c:cat>
          <c:val>
            <c:numRef>
              <c:f>Лист4!$G$61:$G$82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36</c:v>
                </c:pt>
                <c:pt idx="13">
                  <c:v>51</c:v>
                </c:pt>
                <c:pt idx="14">
                  <c:v>64</c:v>
                </c:pt>
                <c:pt idx="15">
                  <c:v>83</c:v>
                </c:pt>
                <c:pt idx="16">
                  <c:v>113</c:v>
                </c:pt>
                <c:pt idx="17">
                  <c:v>120</c:v>
                </c:pt>
                <c:pt idx="18">
                  <c:v>123</c:v>
                </c:pt>
                <c:pt idx="19">
                  <c:v>137</c:v>
                </c:pt>
                <c:pt idx="20">
                  <c:v>187</c:v>
                </c:pt>
                <c:pt idx="21">
                  <c:v>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3-4560-9892-529FB1FB6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067632"/>
        <c:axId val="1357063792"/>
      </c:barChart>
      <c:catAx>
        <c:axId val="135706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7063792"/>
        <c:crosses val="autoZero"/>
        <c:auto val="1"/>
        <c:lblAlgn val="ctr"/>
        <c:lblOffset val="100"/>
        <c:noMultiLvlLbl val="0"/>
      </c:catAx>
      <c:valAx>
        <c:axId val="1357063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706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ysClr val="windowText" lastClr="000000"/>
                </a:solidFill>
              </a:rPr>
              <a:t>По сумме подписанных ДГ</a:t>
            </a:r>
            <a:r>
              <a:rPr lang="en-US" sz="1600" b="1">
                <a:solidFill>
                  <a:sysClr val="windowText" lastClr="000000"/>
                </a:solidFill>
              </a:rPr>
              <a:t>, </a:t>
            </a:r>
            <a:r>
              <a:rPr lang="ru-RU" sz="1600" b="1">
                <a:solidFill>
                  <a:sysClr val="windowText" lastClr="000000"/>
                </a:solidFill>
              </a:rPr>
              <a:t>млрд.тенге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Лист4!$F$88:$F$109</c:f>
              <c:strCache>
                <c:ptCount val="22"/>
                <c:pt idx="0">
                  <c:v>МФО МиГ Кредит Астана</c:v>
                </c:pt>
                <c:pt idx="1">
                  <c:v>АО "Qazaq Banki"</c:v>
                </c:pt>
                <c:pt idx="2">
                  <c:v>МФО РИЦ Кызылорда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ТОО МФО "Almaty"</c:v>
                </c:pt>
                <c:pt idx="6">
                  <c:v>АО «Tengri Bank»</c:v>
                </c:pt>
                <c:pt idx="7">
                  <c:v>АО "Фридом Банк Казахстан"</c:v>
                </c:pt>
                <c:pt idx="8">
                  <c:v>АО «Шинхан Банк Казахстан»</c:v>
                </c:pt>
                <c:pt idx="9">
                  <c:v>АО "Казкоммерцбанк"</c:v>
                </c:pt>
                <c:pt idx="10">
                  <c:v>АО "Банк Kassa Nova"</c:v>
                </c:pt>
                <c:pt idx="11">
                  <c:v>ДБ АО "Банк ВТБ Казахстан"</c:v>
                </c:pt>
                <c:pt idx="12">
                  <c:v>АО "Банк "Bank RBK"</c:v>
                </c:pt>
                <c:pt idx="13">
                  <c:v>АО "Народный Банк Казахстана"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"ForteBank"</c:v>
                </c:pt>
                <c:pt idx="18">
                  <c:v>АО "Нурбанк"</c:v>
                </c:pt>
                <c:pt idx="19">
                  <c:v>АО "First Heartland Jusan Bank"</c:v>
                </c:pt>
                <c:pt idx="20">
                  <c:v>АО «Bereke Bank»</c:v>
                </c:pt>
                <c:pt idx="21">
                  <c:v>АО "Банк ЦентрКредит"</c:v>
                </c:pt>
              </c:strCache>
            </c:strRef>
          </c:cat>
          <c:val>
            <c:numRef>
              <c:f>Лист4!$G$88:$G$109</c:f>
              <c:numCache>
                <c:formatCode>#\ ##0.0</c:formatCode>
                <c:ptCount val="22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5.5978899999999998E-2</c:v>
                </c:pt>
                <c:pt idx="5">
                  <c:v>6.8671671000000004E-2</c:v>
                </c:pt>
                <c:pt idx="6">
                  <c:v>6.9699999999999998E-2</c:v>
                </c:pt>
                <c:pt idx="7">
                  <c:v>0.125</c:v>
                </c:pt>
                <c:pt idx="8">
                  <c:v>0.125223</c:v>
                </c:pt>
                <c:pt idx="9">
                  <c:v>0.17400499999999999</c:v>
                </c:pt>
                <c:pt idx="10">
                  <c:v>0.23840620000000001</c:v>
                </c:pt>
                <c:pt idx="11">
                  <c:v>0.52218980233000001</c:v>
                </c:pt>
                <c:pt idx="12">
                  <c:v>2.4909791974099997</c:v>
                </c:pt>
                <c:pt idx="13">
                  <c:v>2.6849576919999998</c:v>
                </c:pt>
                <c:pt idx="14">
                  <c:v>2.9003450883300004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3.8287924719999999</c:v>
                </c:pt>
                <c:pt idx="18">
                  <c:v>4.5170228905499998</c:v>
                </c:pt>
                <c:pt idx="19">
                  <c:v>5.1022889349999998</c:v>
                </c:pt>
                <c:pt idx="20">
                  <c:v>5.8066823550000004</c:v>
                </c:pt>
                <c:pt idx="21">
                  <c:v>17.009148043890001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A-4C2B-BC8A-D0615F989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071952"/>
        <c:axId val="1357066672"/>
      </c:barChart>
      <c:catAx>
        <c:axId val="135707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7066672"/>
        <c:crosses val="autoZero"/>
        <c:auto val="1"/>
        <c:lblAlgn val="ctr"/>
        <c:lblOffset val="100"/>
        <c:noMultiLvlLbl val="0"/>
      </c:catAx>
      <c:valAx>
        <c:axId val="135706667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3570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Лист1!$B$62:$B$80</c:f>
              <c:strCache>
                <c:ptCount val="19"/>
                <c:pt idx="0">
                  <c:v>Кызылординская область</c:v>
                </c:pt>
                <c:pt idx="1">
                  <c:v>Мангистауская область</c:v>
                </c:pt>
                <c:pt idx="2">
                  <c:v>Туркестанская область</c:v>
                </c:pt>
                <c:pt idx="3">
                  <c:v>Атырауская область</c:v>
                </c:pt>
                <c:pt idx="4">
                  <c:v>Карагандинская область</c:v>
                </c:pt>
                <c:pt idx="5">
                  <c:v>Костанайская область</c:v>
                </c:pt>
                <c:pt idx="6">
                  <c:v>СКО</c:v>
                </c:pt>
                <c:pt idx="7">
                  <c:v>Жамбылская область</c:v>
                </c:pt>
                <c:pt idx="8">
                  <c:v>Акмолинская область</c:v>
                </c:pt>
                <c:pt idx="9">
                  <c:v>Алматинская область</c:v>
                </c:pt>
                <c:pt idx="10">
                  <c:v>Жетысуская область</c:v>
                </c:pt>
                <c:pt idx="11">
                  <c:v>г.Шымкент</c:v>
                </c:pt>
                <c:pt idx="12">
                  <c:v>ВКО</c:v>
                </c:pt>
                <c:pt idx="13">
                  <c:v>Павлодарская область</c:v>
                </c:pt>
                <c:pt idx="14">
                  <c:v>г.Астана</c:v>
                </c:pt>
                <c:pt idx="15">
                  <c:v>г.Алматы</c:v>
                </c:pt>
                <c:pt idx="16">
                  <c:v>ЗКО</c:v>
                </c:pt>
                <c:pt idx="17">
                  <c:v>Абайская область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Лист1!$C$62:$C$80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32</c:v>
                </c:pt>
                <c:pt idx="1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C-47FE-A736-849DACCB5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4747695"/>
        <c:axId val="1284738095"/>
      </c:barChart>
      <c:catAx>
        <c:axId val="1284747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84738095"/>
        <c:crosses val="autoZero"/>
        <c:auto val="1"/>
        <c:lblAlgn val="ctr"/>
        <c:lblOffset val="100"/>
        <c:noMultiLvlLbl val="0"/>
      </c:catAx>
      <c:valAx>
        <c:axId val="12847380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74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Лист1!$G$61:$G$79</c:f>
              <c:strCache>
                <c:ptCount val="19"/>
                <c:pt idx="0">
                  <c:v>Кызылординская область</c:v>
                </c:pt>
                <c:pt idx="1">
                  <c:v>Туркестанская область</c:v>
                </c:pt>
                <c:pt idx="2">
                  <c:v>СКО</c:v>
                </c:pt>
                <c:pt idx="3">
                  <c:v>Мангистауская область</c:v>
                </c:pt>
                <c:pt idx="4">
                  <c:v>ВКО</c:v>
                </c:pt>
                <c:pt idx="5">
                  <c:v>Костанайская область</c:v>
                </c:pt>
                <c:pt idx="6">
                  <c:v>Атырауская область</c:v>
                </c:pt>
                <c:pt idx="7">
                  <c:v>Абайская область</c:v>
                </c:pt>
                <c:pt idx="8">
                  <c:v>г.Шымкент</c:v>
                </c:pt>
                <c:pt idx="9">
                  <c:v>Карагандинская область</c:v>
                </c:pt>
                <c:pt idx="10">
                  <c:v>Жетысуская область</c:v>
                </c:pt>
                <c:pt idx="11">
                  <c:v>Акмолинская область</c:v>
                </c:pt>
                <c:pt idx="12">
                  <c:v>Жамбылская область</c:v>
                </c:pt>
                <c:pt idx="13">
                  <c:v>г.Астана</c:v>
                </c:pt>
                <c:pt idx="14">
                  <c:v>ЗКО</c:v>
                </c:pt>
                <c:pt idx="15">
                  <c:v>г.Алматы</c:v>
                </c:pt>
                <c:pt idx="16">
                  <c:v>Алматинская область</c:v>
                </c:pt>
                <c:pt idx="17">
                  <c:v>Павлодарская область</c:v>
                </c:pt>
                <c:pt idx="18">
                  <c:v>Актюбинская область</c:v>
                </c:pt>
              </c:strCache>
            </c:strRef>
          </c:cat>
          <c:val>
            <c:numRef>
              <c:f>Лист1!$H$61:$H$79</c:f>
              <c:numCache>
                <c:formatCode>#,##0</c:formatCode>
                <c:ptCount val="19"/>
                <c:pt idx="0">
                  <c:v>102.3633</c:v>
                </c:pt>
                <c:pt idx="1">
                  <c:v>168.53187299999999</c:v>
                </c:pt>
                <c:pt idx="2">
                  <c:v>283.51624099999998</c:v>
                </c:pt>
                <c:pt idx="3">
                  <c:v>323.88524999999998</c:v>
                </c:pt>
                <c:pt idx="4">
                  <c:v>343.33224899999999</c:v>
                </c:pt>
                <c:pt idx="5">
                  <c:v>370.98738600000001</c:v>
                </c:pt>
                <c:pt idx="6">
                  <c:v>417.7</c:v>
                </c:pt>
                <c:pt idx="7">
                  <c:v>591.30590299999994</c:v>
                </c:pt>
                <c:pt idx="8">
                  <c:v>596.49060699999995</c:v>
                </c:pt>
                <c:pt idx="9">
                  <c:v>596.61083399999995</c:v>
                </c:pt>
                <c:pt idx="10">
                  <c:v>624.98731199999997</c:v>
                </c:pt>
                <c:pt idx="11">
                  <c:v>664.47500000000002</c:v>
                </c:pt>
                <c:pt idx="12">
                  <c:v>812.52008599999999</c:v>
                </c:pt>
                <c:pt idx="13">
                  <c:v>873.80665499999998</c:v>
                </c:pt>
                <c:pt idx="14">
                  <c:v>984.21592199999998</c:v>
                </c:pt>
                <c:pt idx="15">
                  <c:v>1091.0042046800002</c:v>
                </c:pt>
                <c:pt idx="16">
                  <c:v>1114.7453484800001</c:v>
                </c:pt>
                <c:pt idx="17">
                  <c:v>1155.872787</c:v>
                </c:pt>
                <c:pt idx="18">
                  <c:v>1344.4036036700002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C-459A-8085-1D0C861B6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8113231"/>
        <c:axId val="1198123791"/>
      </c:barChart>
      <c:catAx>
        <c:axId val="119811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98123791"/>
        <c:crosses val="autoZero"/>
        <c:auto val="1"/>
        <c:lblAlgn val="ctr"/>
        <c:lblOffset val="100"/>
        <c:noMultiLvlLbl val="0"/>
      </c:catAx>
      <c:valAx>
        <c:axId val="119812379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9811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Лист1!$B$90:$B$99</c:f>
              <c:strCache>
                <c:ptCount val="10"/>
                <c:pt idx="0">
                  <c:v>ТОО МФО "Almaty"</c:v>
                </c:pt>
                <c:pt idx="1">
                  <c:v>АО "Фридом Банк Казахстан"</c:v>
                </c:pt>
                <c:pt idx="2">
                  <c:v>АО "Bank RBK"</c:v>
                </c:pt>
                <c:pt idx="3">
                  <c:v>АО "Евразийский банк"</c:v>
                </c:pt>
                <c:pt idx="4">
                  <c:v>АО «Bereke Bank» </c:v>
                </c:pt>
                <c:pt idx="5">
                  <c:v>АО "Нурбанк"</c:v>
                </c:pt>
                <c:pt idx="6">
                  <c:v>АО "First Heartland Jusan Bank"</c:v>
                </c:pt>
                <c:pt idx="7">
                  <c:v>АО "Народный Банк Казахастана"</c:v>
                </c:pt>
                <c:pt idx="8">
                  <c:v>АО "ForteBank"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Лист1!$C$90:$C$99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20</c:v>
                </c:pt>
                <c:pt idx="8">
                  <c:v>35</c:v>
                </c:pt>
                <c:pt idx="9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5-4A9C-96F7-A3E1A0975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8122831"/>
        <c:axId val="1198123311"/>
      </c:barChart>
      <c:catAx>
        <c:axId val="1198122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98123311"/>
        <c:crosses val="autoZero"/>
        <c:auto val="1"/>
        <c:lblAlgn val="ctr"/>
        <c:lblOffset val="100"/>
        <c:noMultiLvlLbl val="0"/>
      </c:catAx>
      <c:valAx>
        <c:axId val="1198123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812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сумме подписанных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млн.тенге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Лист1!$G$90:$G$99</c:f>
              <c:strCache>
                <c:ptCount val="10"/>
                <c:pt idx="0">
                  <c:v>ТОО МФО "Almaty"</c:v>
                </c:pt>
                <c:pt idx="1">
                  <c:v>АО "Bank RBK"</c:v>
                </c:pt>
                <c:pt idx="2">
                  <c:v>АО "Фридом Банк Казахстан"</c:v>
                </c:pt>
                <c:pt idx="3">
                  <c:v>АО «Bereke Bank» </c:v>
                </c:pt>
                <c:pt idx="4">
                  <c:v>АО "Нурбанк"</c:v>
                </c:pt>
                <c:pt idx="5">
                  <c:v>АО "Евразийский банк"</c:v>
                </c:pt>
                <c:pt idx="6">
                  <c:v>АО "First Heartland Jusan Bank"</c:v>
                </c:pt>
                <c:pt idx="7">
                  <c:v>АО "Народный Банк Казахастана"</c:v>
                </c:pt>
                <c:pt idx="8">
                  <c:v>АО "ForteBank"</c:v>
                </c:pt>
                <c:pt idx="9">
                  <c:v>АО "Банк ЦентрКредит"</c:v>
                </c:pt>
              </c:strCache>
            </c:strRef>
          </c:cat>
          <c:val>
            <c:numRef>
              <c:f>Лист1!$H$90:$H$99</c:f>
              <c:numCache>
                <c:formatCode>#,##0</c:formatCode>
                <c:ptCount val="10"/>
                <c:pt idx="0">
                  <c:v>17.086825999999999</c:v>
                </c:pt>
                <c:pt idx="1">
                  <c:v>55.309278999999997</c:v>
                </c:pt>
                <c:pt idx="2">
                  <c:v>125</c:v>
                </c:pt>
                <c:pt idx="3">
                  <c:v>339.96199100000001</c:v>
                </c:pt>
                <c:pt idx="4">
                  <c:v>387.93372199999999</c:v>
                </c:pt>
                <c:pt idx="5">
                  <c:v>420.90764999999999</c:v>
                </c:pt>
                <c:pt idx="6">
                  <c:v>588.44899999999996</c:v>
                </c:pt>
                <c:pt idx="7">
                  <c:v>1613.858297</c:v>
                </c:pt>
                <c:pt idx="8">
                  <c:v>1873.483185</c:v>
                </c:pt>
                <c:pt idx="9">
                  <c:v>7038.7646118299999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EE-4D29-9C4D-43D50744F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8121391"/>
        <c:axId val="1198125231"/>
      </c:barChart>
      <c:catAx>
        <c:axId val="1198121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98125231"/>
        <c:crosses val="autoZero"/>
        <c:auto val="1"/>
        <c:lblAlgn val="ctr"/>
        <c:lblOffset val="100"/>
        <c:noMultiLvlLbl val="0"/>
      </c:catAx>
      <c:valAx>
        <c:axId val="1198125231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19812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По количеству одобренных ДГ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кол-во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Лист1!$C$117:$C$129</c:f>
              <c:strCache>
                <c:ptCount val="13"/>
                <c:pt idx="0">
                  <c:v>ВКО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Кызылординская область</c:v>
                </c:pt>
                <c:pt idx="4">
                  <c:v>Акмолинская область</c:v>
                </c:pt>
                <c:pt idx="5">
                  <c:v>Атырауская область</c:v>
                </c:pt>
                <c:pt idx="6">
                  <c:v>Костанайская область</c:v>
                </c:pt>
                <c:pt idx="7">
                  <c:v>г.Астана</c:v>
                </c:pt>
                <c:pt idx="8">
                  <c:v>Жетысуская область</c:v>
                </c:pt>
                <c:pt idx="9">
                  <c:v>Алматинская область</c:v>
                </c:pt>
                <c:pt idx="10">
                  <c:v>г.Алматы</c:v>
                </c:pt>
                <c:pt idx="11">
                  <c:v>Абайская область</c:v>
                </c:pt>
                <c:pt idx="12">
                  <c:v>Актюбинская область</c:v>
                </c:pt>
              </c:strCache>
            </c:strRef>
          </c:cat>
          <c:val>
            <c:numRef>
              <c:f>Лист1!$D$117:$D$129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0-426F-874A-5ED67A59B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1035215"/>
        <c:axId val="972743471"/>
      </c:barChart>
      <c:catAx>
        <c:axId val="98103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972743471"/>
        <c:crosses val="autoZero"/>
        <c:auto val="1"/>
        <c:lblAlgn val="ctr"/>
        <c:lblOffset val="100"/>
        <c:noMultiLvlLbl val="0"/>
      </c:catAx>
      <c:valAx>
        <c:axId val="9727434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103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6123-AA55-454A-8A25-4CC364FE17E3}" type="datetimeFigureOut">
              <a:rPr lang="ru-KZ" smtClean="0"/>
              <a:t>07.11.2024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68FD-ABB1-407A-862F-59EEA555DE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0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68FD-ABB1-407A-862F-59EEA555DE40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03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6A51C-E18A-62C6-9990-474CDE9C3B05}"/>
              </a:ext>
            </a:extLst>
          </p:cNvPr>
          <p:cNvSpPr txBox="1">
            <a:spLocks/>
          </p:cNvSpPr>
          <p:nvPr/>
        </p:nvSpPr>
        <p:spPr>
          <a:xfrm>
            <a:off x="5764395" y="6303391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923" y="352246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srgbClr val="0070C0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042" y="1268947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43453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1 591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1 538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01.01.2024 г. по 01.</a:t>
            </a:r>
            <a:r>
              <a:rPr lang="en-US" altLang="en-US" sz="1050" b="1" dirty="0">
                <a:latin typeface="Century Gothic" panose="020B0502020202020204" pitchFamily="34" charset="0"/>
              </a:rPr>
              <a:t>1</a:t>
            </a:r>
            <a:r>
              <a:rPr lang="ru-RU" altLang="en-US" sz="1050" b="1" dirty="0">
                <a:latin typeface="Century Gothic" panose="020B0502020202020204" pitchFamily="34" charset="0"/>
              </a:rPr>
              <a:t>1.2024г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63429"/>
              </p:ext>
            </p:extLst>
          </p:nvPr>
        </p:nvGraphicFramePr>
        <p:xfrm>
          <a:off x="468923" y="4647540"/>
          <a:ext cx="9262306" cy="10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379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326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9,5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22B12A-43C1-9777-7244-964A344C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21491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707886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1 538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20,0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сумму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52,6 млрд. тенге.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ECDD13-B4BC-DD0D-99E3-690E4B31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0ABFB17-260C-3D5D-A7D0-BA3B16437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736623"/>
              </p:ext>
            </p:extLst>
          </p:nvPr>
        </p:nvGraphicFramePr>
        <p:xfrm>
          <a:off x="320502" y="1468831"/>
          <a:ext cx="5952282" cy="427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DCDD320-93B5-37A2-FE64-1F761CFFE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93103"/>
              </p:ext>
            </p:extLst>
          </p:nvPr>
        </p:nvGraphicFramePr>
        <p:xfrm>
          <a:off x="6096000" y="1468831"/>
          <a:ext cx="5698209" cy="428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52238" y="1076115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60728" y="5879591"/>
            <a:ext cx="11307016" cy="74980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200" dirty="0">
                <a:latin typeface="Century Gothic" panose="020B0502020202020204" pitchFamily="34" charset="0"/>
              </a:rPr>
              <a:t>Bereke 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</a:rPr>
              <a:t>АО </a:t>
            </a:r>
            <a:r>
              <a:rPr lang="ru-RU" sz="12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</a:rPr>
              <a:t> 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FD9C28-94A5-A98B-3189-15632363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BA6D31B-BB88-F305-7254-00F4309EC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523907"/>
              </p:ext>
            </p:extLst>
          </p:nvPr>
        </p:nvGraphicFramePr>
        <p:xfrm>
          <a:off x="276089" y="1241143"/>
          <a:ext cx="5628293" cy="470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DE3530D-E3B1-7540-0A05-E60940B26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164161"/>
              </p:ext>
            </p:extLst>
          </p:nvPr>
        </p:nvGraphicFramePr>
        <p:xfrm>
          <a:off x="5772474" y="1260689"/>
          <a:ext cx="5831262" cy="470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9699" y="1124021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01.11.2024г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2" y="5670499"/>
            <a:ext cx="11345449" cy="7932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Актюбинская область,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Абайская область.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Актюбинская область, Павлодарская область.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27CD5D4-DC8A-85EF-3028-643D28D0F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52381"/>
              </p:ext>
            </p:extLst>
          </p:nvPr>
        </p:nvGraphicFramePr>
        <p:xfrm>
          <a:off x="515112" y="1335334"/>
          <a:ext cx="5619481" cy="439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AC58CE3-5BB4-1945-80C9-8354E1A10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96837"/>
              </p:ext>
            </p:extLst>
          </p:nvPr>
        </p:nvGraphicFramePr>
        <p:xfrm>
          <a:off x="6217683" y="1335335"/>
          <a:ext cx="5642879" cy="439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E249D6-1A9C-8738-ACFC-53E1F6E7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735963"/>
            <a:ext cx="11224492" cy="72775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>
                <a:latin typeface="Century Gothic" panose="020B0502020202020204" pitchFamily="34" charset="0"/>
              </a:rPr>
              <a:t>Fortebank»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, </a:t>
            </a:r>
            <a:r>
              <a:rPr lang="ru-RU" sz="1200" dirty="0">
                <a:latin typeface="Century Gothic" panose="020B0502020202020204" pitchFamily="34" charset="0"/>
              </a:rPr>
              <a:t>АО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26483BF-02A1-968D-0717-3813300B9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43036"/>
              </p:ext>
            </p:extLst>
          </p:nvPr>
        </p:nvGraphicFramePr>
        <p:xfrm>
          <a:off x="372270" y="1432422"/>
          <a:ext cx="5738092" cy="414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30F8024-AC9F-8872-54A7-C4A463EC59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364514"/>
              </p:ext>
            </p:extLst>
          </p:nvPr>
        </p:nvGraphicFramePr>
        <p:xfrm>
          <a:off x="6096000" y="1432422"/>
          <a:ext cx="5510784" cy="422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843DD6-0B99-0543-AB01-789B038A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33" y="5684006"/>
            <a:ext cx="11295564" cy="704576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01.11.2024 г. –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53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проекта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5 527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1 948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C0E31E1-0F4C-1F37-0D8C-F2AC6F319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414108"/>
              </p:ext>
            </p:extLst>
          </p:nvPr>
        </p:nvGraphicFramePr>
        <p:xfrm>
          <a:off x="460247" y="1427909"/>
          <a:ext cx="5245609" cy="422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BB37550-EE74-3B4B-1BD6-7FDBFFAE1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595588"/>
              </p:ext>
            </p:extLst>
          </p:nvPr>
        </p:nvGraphicFramePr>
        <p:xfrm>
          <a:off x="5744830" y="1427909"/>
          <a:ext cx="5790041" cy="43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48F0B7-5A94-E610-729D-9D4B146B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01.11.2024г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70218" y="5626826"/>
            <a:ext cx="11116830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ЦентрКредит»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».</a:t>
            </a:r>
            <a:endParaRPr lang="kk-KZ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ЦентрКредит», АО 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89EF53B-E4BA-D603-EAD5-2E4F62ADF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132364"/>
              </p:ext>
            </p:extLst>
          </p:nvPr>
        </p:nvGraphicFramePr>
        <p:xfrm>
          <a:off x="430815" y="1431190"/>
          <a:ext cx="5448777" cy="427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BD7A10A-BE97-8C59-AF26-37946E3C4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74252"/>
              </p:ext>
            </p:extLst>
          </p:nvPr>
        </p:nvGraphicFramePr>
        <p:xfrm>
          <a:off x="6018994" y="1508760"/>
          <a:ext cx="5448777" cy="41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343888-F94E-9946-1819-F0790539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720" y="0"/>
            <a:ext cx="1062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2332" y="1096381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01.11.2024г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19872" y="5879707"/>
            <a:ext cx="11357016" cy="59368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1 591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125,5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54,5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тенге.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201B9C-932F-9B27-4663-56275F2E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23149B0-5048-E411-8923-C1ECD7FBD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187448"/>
              </p:ext>
            </p:extLst>
          </p:nvPr>
        </p:nvGraphicFramePr>
        <p:xfrm>
          <a:off x="319872" y="808926"/>
          <a:ext cx="11357016" cy="524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</TotalTime>
  <Words>521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Эльдана Канцерова</cp:lastModifiedBy>
  <cp:revision>301</cp:revision>
  <cp:lastPrinted>2024-08-14T11:25:15Z</cp:lastPrinted>
  <dcterms:created xsi:type="dcterms:W3CDTF">2023-03-01T03:39:42Z</dcterms:created>
  <dcterms:modified xsi:type="dcterms:W3CDTF">2024-11-07T12:13:45Z</dcterms:modified>
</cp:coreProperties>
</file>